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itchFamily="2" charset="77"/>
      <p:regular r:id="rId18"/>
    </p:embeddedFont>
    <p:embeddedFont>
      <p:font typeface="Oswald" pitchFamily="2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fd9d70eb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fd9d70eb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fd9d70eb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fd9d70eb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fd9d70eb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fd9d70eb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fd9d70eb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fd9d70eb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fd9d70eb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fd9d70eb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d9d70eb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fd9d70eb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fd9d70e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fd9d70eb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d9d70eb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d9d70eb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fd9d70e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fd9d70e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fd9d7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fd9d7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d9d70e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d9d70e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fd9d70eb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fd9d70eb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fd9d70eb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fd9d70eb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fd9d70eb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fd9d70eb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066/F74B2ZC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 of Male and Female Spectacled Eiders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Pecha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15218" r="8077"/>
          <a:stretch/>
        </p:blipFill>
        <p:spPr>
          <a:xfrm>
            <a:off x="6813200" y="2836375"/>
            <a:ext cx="2246074" cy="21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898250" y="20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 Histograms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250" y="1093063"/>
            <a:ext cx="5149701" cy="2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0" y="2643468"/>
            <a:ext cx="3651499" cy="233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50" y="206775"/>
            <a:ext cx="3651500" cy="236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7650" y="30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Male Histograms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1323350"/>
            <a:ext cx="5009649" cy="312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25" y="2716956"/>
            <a:ext cx="3897601" cy="222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425" y="111596"/>
            <a:ext cx="3897601" cy="253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11700" y="195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Plots of Weight Between Male and Female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5" y="1184200"/>
            <a:ext cx="4419600" cy="277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75" y="1184200"/>
            <a:ext cx="4419600" cy="2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10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Published Works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11700" y="682050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Effects of Lead Exposure, Environmental Conditions, and Metapopulation Processes on Population Dynamics of Spectacled Eiders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00" y="1482450"/>
            <a:ext cx="4499401" cy="36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206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855450"/>
            <a:ext cx="8520600" cy="3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For this sample, male and female Spectacled Eiders differ in: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Weight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Culmen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Tarsus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Next Steps: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Need more male specimens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Consider age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Determine if population is still declining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25" y="1293774"/>
            <a:ext cx="3782350" cy="283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Flint, P.L., 2016, Spectacled Eider (Somateria </a:t>
            </a:r>
            <a:r>
              <a:rPr lang="en" dirty="0" err="1">
                <a:solidFill>
                  <a:schemeClr val="dk1"/>
                </a:solidFill>
              </a:rPr>
              <a:t>fischeri</a:t>
            </a:r>
            <a:r>
              <a:rPr lang="en" dirty="0">
                <a:solidFill>
                  <a:schemeClr val="dk1"/>
                </a:solidFill>
              </a:rPr>
              <a:t>) nest, capture, and resight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	records Yukon-Kuskokwim Delta, Alaska (ver. 2.0, May 2023): U.S. 	Geological Survey data release,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https://doi.org/10.5066/F74B2ZCK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Flint P.L., Grand JB, Petersen MR, Rockwell RF. Effects of lead exposure, 	environmental conditions, and metapopulation processes on population 	dynamics of spectacled eiders. North American Fauna 81:1–41. doi:10.3996/ 	nafa.81.0001.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20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763050"/>
            <a:ext cx="4710900" cy="3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Species: </a:t>
            </a:r>
            <a:r>
              <a:rPr lang="en" i="1">
                <a:solidFill>
                  <a:schemeClr val="dk1"/>
                </a:solidFill>
              </a:rPr>
              <a:t>S. fischeri</a:t>
            </a:r>
            <a:endParaRPr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Large sea duck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Resides in Alaska and Siberia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Near Threatened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Risks: 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Climate Change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Habitat Loss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Population has been declining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1058"/>
          <a:stretch/>
        </p:blipFill>
        <p:spPr>
          <a:xfrm>
            <a:off x="4819299" y="693725"/>
            <a:ext cx="4247449" cy="290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956775" y="3803525"/>
            <a:ext cx="229800" cy="181500"/>
          </a:xfrm>
          <a:prstGeom prst="rect">
            <a:avLst/>
          </a:prstGeom>
          <a:solidFill>
            <a:srgbClr val="9ECDE9"/>
          </a:solidFill>
          <a:ln w="9525" cap="flat" cmpd="sng">
            <a:solidFill>
              <a:srgbClr val="9ECD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113950" y="3652325"/>
            <a:ext cx="1815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: Non-Breeding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956775" y="4117075"/>
            <a:ext cx="229800" cy="181500"/>
          </a:xfrm>
          <a:prstGeom prst="rect">
            <a:avLst/>
          </a:prstGeom>
          <a:solidFill>
            <a:srgbClr val="F4AF8C"/>
          </a:solidFill>
          <a:ln w="9525" cap="flat" cmpd="sng">
            <a:solidFill>
              <a:srgbClr val="F4AF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113950" y="3965875"/>
            <a:ext cx="1815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: Breeding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15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728225"/>
            <a:ext cx="5450700" cy="4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Around 2500 individuals measured: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~ 1900 Female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~ 600 Male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Measured: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Weight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Culmen Length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Tarsus Length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Region: </a:t>
            </a:r>
            <a:r>
              <a:rPr lang="en" dirty="0" err="1">
                <a:solidFill>
                  <a:schemeClr val="dk1"/>
                </a:solidFill>
              </a:rPr>
              <a:t>Kashunuk</a:t>
            </a:r>
            <a:r>
              <a:rPr lang="en" dirty="0">
                <a:solidFill>
                  <a:schemeClr val="dk1"/>
                </a:solidFill>
              </a:rPr>
              <a:t> River and </a:t>
            </a:r>
            <a:r>
              <a:rPr lang="en" dirty="0" err="1">
                <a:solidFill>
                  <a:schemeClr val="dk1"/>
                </a:solidFill>
              </a:rPr>
              <a:t>Kigigak</a:t>
            </a:r>
            <a:r>
              <a:rPr lang="en" dirty="0">
                <a:solidFill>
                  <a:schemeClr val="dk1"/>
                </a:solidFill>
              </a:rPr>
              <a:t> Island in Alaska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Helpful to: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Determine health of population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Biodiversity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400" y="417125"/>
            <a:ext cx="3284050" cy="44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l="22464" r="21834"/>
          <a:stretch/>
        </p:blipFill>
        <p:spPr>
          <a:xfrm>
            <a:off x="3513425" y="1205395"/>
            <a:ext cx="1694725" cy="18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3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33261" r="16653"/>
          <a:stretch/>
        </p:blipFill>
        <p:spPr>
          <a:xfrm>
            <a:off x="311688" y="1017725"/>
            <a:ext cx="286827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>
            <a:endCxn id="88" idx="1"/>
          </p:cNvCxnSpPr>
          <p:nvPr/>
        </p:nvCxnSpPr>
        <p:spPr>
          <a:xfrm>
            <a:off x="2008975" y="4006050"/>
            <a:ext cx="1482300" cy="19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/>
          <p:cNvCxnSpPr>
            <a:endCxn id="88" idx="1"/>
          </p:cNvCxnSpPr>
          <p:nvPr/>
        </p:nvCxnSpPr>
        <p:spPr>
          <a:xfrm rot="10800000" flipH="1">
            <a:off x="2069575" y="4199550"/>
            <a:ext cx="1421700" cy="10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3491275" y="3969600"/>
            <a:ext cx="1694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Tarsus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491275" y="1084300"/>
            <a:ext cx="1694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Culmen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1" name="Google Shape;91;p16"/>
          <p:cNvCxnSpPr>
            <a:endCxn id="90" idx="1"/>
          </p:cNvCxnSpPr>
          <p:nvPr/>
        </p:nvCxnSpPr>
        <p:spPr>
          <a:xfrm rot="10800000" flipH="1">
            <a:off x="3110275" y="1314250"/>
            <a:ext cx="381000" cy="53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6"/>
          <p:cNvCxnSpPr>
            <a:endCxn id="90" idx="1"/>
          </p:cNvCxnSpPr>
          <p:nvPr/>
        </p:nvCxnSpPr>
        <p:spPr>
          <a:xfrm rot="10800000" flipH="1">
            <a:off x="2947975" y="1314250"/>
            <a:ext cx="543300" cy="41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t="25310" b="10644"/>
          <a:stretch/>
        </p:blipFill>
        <p:spPr>
          <a:xfrm>
            <a:off x="5064650" y="448925"/>
            <a:ext cx="3653523" cy="1754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527613" y="2203775"/>
            <a:ext cx="27276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Male Speckled Eider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t="18120" b="16605"/>
          <a:stretch/>
        </p:blipFill>
        <p:spPr>
          <a:xfrm flipH="1">
            <a:off x="5099237" y="2626225"/>
            <a:ext cx="3584398" cy="17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527613" y="4429500"/>
            <a:ext cx="27276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Female Speckled Eider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214875" y="13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Statistics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214875" y="598275"/>
            <a:ext cx="9228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Females: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920925"/>
            <a:ext cx="4166175" cy="41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572000" y="598275"/>
            <a:ext cx="9228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Males: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925" y="920925"/>
            <a:ext cx="4166175" cy="41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Null Hypothesis: There is not a significant difference between the (1) weight, (2) length of the culmen, and (3) length of the tarsus between male and female eiders.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Alternative Hypothesis: There is a significant difference between the (1) weight, (2) length of the culmen, and (3) length of the tarsus between male and female eiders.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11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or Unequal Variance? 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00" y="813600"/>
            <a:ext cx="8520600" cy="3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Null Hypothesis: They do have equal variances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Alternative Hypothesis: They do not have equal variances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Apply F-Test: If F</a:t>
            </a:r>
            <a:r>
              <a:rPr lang="en" baseline="-25000">
                <a:solidFill>
                  <a:schemeClr val="dk1"/>
                </a:solidFill>
              </a:rPr>
              <a:t>Value </a:t>
            </a:r>
            <a:r>
              <a:rPr lang="en">
                <a:solidFill>
                  <a:schemeClr val="dk1"/>
                </a:solidFill>
              </a:rPr>
              <a:t>&gt; F</a:t>
            </a:r>
            <a:r>
              <a:rPr lang="en" baseline="-25000">
                <a:solidFill>
                  <a:schemeClr val="dk1"/>
                </a:solidFill>
              </a:rPr>
              <a:t>Crit</a:t>
            </a:r>
            <a:r>
              <a:rPr lang="en">
                <a:solidFill>
                  <a:schemeClr val="dk1"/>
                </a:solidFill>
              </a:rPr>
              <a:t>, reject Null Hypothesis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Weight: 0.898 &gt;0.685, reject null → </a:t>
            </a:r>
            <a:r>
              <a:rPr lang="en" b="1">
                <a:solidFill>
                  <a:srgbClr val="F4AF8C"/>
                </a:solidFill>
              </a:rPr>
              <a:t>Unequal Variance</a:t>
            </a:r>
            <a:endParaRPr b="1">
              <a:solidFill>
                <a:srgbClr val="F4AF8C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Culmen: 1.120 &gt; 1.045, reject null → </a:t>
            </a:r>
            <a:r>
              <a:rPr lang="en" b="1">
                <a:solidFill>
                  <a:srgbClr val="F4AF8C"/>
                </a:solidFill>
              </a:rPr>
              <a:t>Unequal Variance</a:t>
            </a:r>
            <a:endParaRPr b="1">
              <a:solidFill>
                <a:srgbClr val="F4AF8C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>
                <a:solidFill>
                  <a:schemeClr val="dk1"/>
                </a:solidFill>
              </a:rPr>
              <a:t>Tarsus: 0.896 &lt; 0.947, fail to reject null → </a:t>
            </a:r>
            <a:r>
              <a:rPr lang="en" b="1">
                <a:solidFill>
                  <a:srgbClr val="9ECDE9"/>
                </a:solidFill>
              </a:rPr>
              <a:t>Equal Variance</a:t>
            </a:r>
            <a:endParaRPr b="1">
              <a:solidFill>
                <a:srgbClr val="9ECDE9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02" y="0"/>
            <a:ext cx="23729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555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Chosen: T-Test 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55575" y="1034238"/>
            <a:ext cx="12132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Weight:</a:t>
            </a:r>
            <a:endParaRPr sz="1800" b="1">
              <a:solidFill>
                <a:srgbClr val="9ECDE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129150" y="103423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Culmen: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341225" y="9359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Tarsus:</a:t>
            </a:r>
            <a:endParaRPr sz="1800" b="1">
              <a:solidFill>
                <a:srgbClr val="9ECDE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" y="1482138"/>
            <a:ext cx="3000000" cy="2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150" y="1482138"/>
            <a:ext cx="3138500" cy="2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225" y="1482138"/>
            <a:ext cx="2745121" cy="26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55575" y="542613"/>
            <a:ext cx="4240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If T</a:t>
            </a:r>
            <a:r>
              <a:rPr lang="en" sz="1800" baseline="-25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Stat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&gt; T</a:t>
            </a:r>
            <a:r>
              <a:rPr lang="en" sz="1800" baseline="-25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Crit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reject Null Hypothesis 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435675" y="4261588"/>
            <a:ext cx="2069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663700" y="4261588"/>
            <a:ext cx="2069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743250" y="4243738"/>
            <a:ext cx="20694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5575" y="41529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17.837 &gt; 1.963, reject null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3129200" y="4152988"/>
            <a:ext cx="31386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21.718 &gt; 1.962, reject null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6341125" y="4152988"/>
            <a:ext cx="2745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4.072 &gt; 1.961, reject null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1546350" y="1738025"/>
            <a:ext cx="6051300" cy="21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Conclusion: Reject the Null Hypothesis for all three measurements.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 There is a significant difference between the weight, length of culmen, and length of tarsus between female and male eiders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19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Weight Impact the Length of the Culmen and Tarsus?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00" y="3722677"/>
            <a:ext cx="4207375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" y="3441175"/>
            <a:ext cx="1485825" cy="14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550" y="763575"/>
            <a:ext cx="4419599" cy="256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49" y="763575"/>
            <a:ext cx="4419599" cy="256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2468300" y="3328450"/>
            <a:ext cx="1614000" cy="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Correlation: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900" y="3430086"/>
            <a:ext cx="1485825" cy="150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Macintosh PowerPoint</Application>
  <PresentationFormat>On-screen Show (16:9)</PresentationFormat>
  <Paragraphs>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Oswald</vt:lpstr>
      <vt:lpstr>Average</vt:lpstr>
      <vt:lpstr>Arial</vt:lpstr>
      <vt:lpstr>Slate</vt:lpstr>
      <vt:lpstr>Measurements of Male and Female Spectacled Eiders</vt:lpstr>
      <vt:lpstr>Background</vt:lpstr>
      <vt:lpstr>Data Set</vt:lpstr>
      <vt:lpstr>Anatomy</vt:lpstr>
      <vt:lpstr>Descriptive Statistics</vt:lpstr>
      <vt:lpstr>Hypothesis:</vt:lpstr>
      <vt:lpstr>Equal or Unequal Variance? </vt:lpstr>
      <vt:lpstr>Test Chosen: T-Test </vt:lpstr>
      <vt:lpstr>Does Weight Impact the Length of the Culmen and Tarsus?</vt:lpstr>
      <vt:lpstr>Female Histograms</vt:lpstr>
      <vt:lpstr>Male Histograms</vt:lpstr>
      <vt:lpstr>Box Plots of Weight Between Male and Female</vt:lpstr>
      <vt:lpstr>Other Published Works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Measurements of Male and Female Spectacled Eiders</dc:title>
  <cp:lastModifiedBy>Michael O. Pecha</cp:lastModifiedBy>
  <cp:revision>1</cp:revision>
  <dcterms:modified xsi:type="dcterms:W3CDTF">2023-11-29T13:49:57Z</dcterms:modified>
</cp:coreProperties>
</file>